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1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2016.04.24.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79512" y="1196752"/>
            <a:ext cx="526939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i="1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Csongor és Tünde</a:t>
            </a:r>
            <a:endParaRPr lang="hu-HU" sz="5400" b="1" i="1" dirty="0">
              <a:ln w="11430">
                <a:solidFill>
                  <a:schemeClr val="tx1">
                    <a:lumMod val="95000"/>
                  </a:schemeClr>
                </a:solidFill>
              </a:ln>
              <a:solidFill>
                <a:schemeClr val="tx1">
                  <a:lumMod val="6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90916" y="3140968"/>
            <a:ext cx="109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VS.</a:t>
            </a:r>
            <a:endParaRPr lang="hu-HU" sz="5400" b="1" cap="none" spc="0" dirty="0">
              <a:ln w="11430">
                <a:solidFill>
                  <a:schemeClr val="tx1">
                    <a:lumMod val="95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4869160"/>
            <a:ext cx="3656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i="1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Varázsfuvola</a:t>
            </a:r>
            <a:endParaRPr lang="hu-HU" sz="5400" b="1" i="1" dirty="0">
              <a:ln w="11430">
                <a:solidFill>
                  <a:schemeClr val="tx1">
                    <a:lumMod val="95000"/>
                  </a:schemeClr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3683"/>
            <a:ext cx="1811475" cy="256946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045824" cy="2557280"/>
          </a:xfrm>
          <a:prstGeom prst="rect">
            <a:avLst/>
          </a:prstGeom>
        </p:spPr>
      </p:pic>
      <p:pic>
        <p:nvPicPr>
          <p:cNvPr id="2" name="Die ZauberflÃ¶te, Act 1_ _Az erd_t jÃ¡rva... 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8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4800" cy="724942"/>
          </a:xfrm>
        </p:spPr>
        <p:txBody>
          <a:bodyPr/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Főhősök közötti hasonlóság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155679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Csongo</a:t>
            </a:r>
            <a:r>
              <a:rPr lang="hu-HU" sz="2000" dirty="0" smtClean="0"/>
              <a:t>r: Tündérhonba tart, hogy megtalálja szerelmét Tündét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44008" y="433009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dirty="0" err="1" smtClean="0"/>
              <a:t>Tamino</a:t>
            </a:r>
            <a:r>
              <a:rPr lang="hu-HU" sz="2000" dirty="0" smtClean="0"/>
              <a:t>: Napbirodalomba tart, hogy kiszabadítsa szerelmét </a:t>
            </a:r>
            <a:r>
              <a:rPr lang="hu-HU" sz="2000" dirty="0" err="1" smtClean="0"/>
              <a:t>Paminát</a:t>
            </a:r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137256"/>
            <a:ext cx="3600401" cy="240214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27584" y="9807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95000"/>
                </a:schemeClr>
              </a:buClr>
            </a:pPr>
            <a:r>
              <a:rPr lang="hu-HU" b="1" i="1" u="sng" dirty="0"/>
              <a:t>Főhősök célja eljutni egy természetfeletti birodalomba: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4700"/>
            <a:ext cx="1957654" cy="29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21000">
        <p:cover/>
      </p:transition>
    </mc:Choice>
    <mc:Fallback xmlns="">
      <p:transition spd="slow" advClick="0" advTm="21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" presetClass="entr" presetSubtype="8" accel="18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26064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Csongor:</a:t>
            </a:r>
            <a:r>
              <a:rPr lang="hu-HU" sz="2000" dirty="0" smtClean="0"/>
              <a:t> nem tud Tündével beszélni, mert a Hajnal birodalmában tartózkodnak, és ott a szerelmesek csak délben válthatnak szót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987824" y="4653136"/>
            <a:ext cx="596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err="1" smtClean="0"/>
              <a:t>Tamino</a:t>
            </a:r>
            <a:r>
              <a:rPr lang="hu-HU" sz="2000" i="1" dirty="0" smtClean="0"/>
              <a:t>: </a:t>
            </a:r>
            <a:r>
              <a:rPr lang="hu-HU" sz="2000" dirty="0" smtClean="0"/>
              <a:t>nem tud </a:t>
            </a:r>
            <a:r>
              <a:rPr lang="hu-HU" sz="2000" dirty="0" err="1" smtClean="0"/>
              <a:t>Paminával</a:t>
            </a:r>
            <a:r>
              <a:rPr lang="hu-HU" sz="2000" dirty="0" smtClean="0"/>
              <a:t> beszélni, mert az első próbatételében az áll, hogy egy igazi férfi erénye a hallgatás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75" y="1772816"/>
            <a:ext cx="3811359" cy="26642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" y="2047752"/>
            <a:ext cx="2509389" cy="37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000">
        <p:cover/>
      </p:transition>
    </mc:Choice>
    <mc:Fallback xmlns="">
      <p:transition spd="slow" advClick="0" advTm="17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/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Papageno és balga közötti hasonlóság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8717" y="278092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Papageno: </a:t>
            </a:r>
            <a:r>
              <a:rPr lang="hu-HU" sz="2000" dirty="0" smtClean="0"/>
              <a:t>minden álma a sült hús és egy billikomra való bor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054585" y="2780928"/>
            <a:ext cx="3953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Balga: </a:t>
            </a:r>
            <a:r>
              <a:rPr lang="hu-HU" sz="2000" dirty="0" smtClean="0"/>
              <a:t>szeme előtt egy palack bor és egy sült galamb lebeg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1766" y="158059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dirty="0" smtClean="0"/>
              <a:t>Balga és Papageno a főhősök kísérői, de a történet során adódnak olyan alkalmak, amikor elválnak útjaik a főhősöktől</a:t>
            </a:r>
          </a:p>
          <a:p>
            <a:pPr marL="285750" indent="-285750">
              <a:buClr>
                <a:schemeClr val="tx1"/>
              </a:buClr>
              <a:buFont typeface="Arial Narrow" pitchFamily="34" charset="0"/>
              <a:buChar char="♪"/>
            </a:pP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21" y="4002555"/>
            <a:ext cx="3852000" cy="2568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852000" cy="25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7000">
        <p:cover/>
      </p:transition>
    </mc:Choice>
    <mc:Fallback xmlns="">
      <p:transition spd="slow" advClick="0" advTm="17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2606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dirty="0" smtClean="0"/>
              <a:t>Papageno a történet végén együtt lehet </a:t>
            </a:r>
            <a:r>
              <a:rPr lang="hu-HU" sz="2000" dirty="0" err="1" smtClean="0"/>
              <a:t>Papagenával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79912" y="2977522"/>
            <a:ext cx="534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dirty="0" smtClean="0"/>
              <a:t>Balga és Ilma is a történet végén egymásra találnak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8112"/>
            <a:ext cx="3661897" cy="24388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15" y="3665866"/>
            <a:ext cx="1975748" cy="30418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156176" y="46531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♥</a:t>
            </a:r>
            <a:endParaRPr lang="hu-HU" sz="4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99" y="3665866"/>
            <a:ext cx="2077753" cy="302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20000">
        <p:cover/>
      </p:transition>
    </mc:Choice>
    <mc:Fallback xmlns="">
      <p:transition spd="slow" advClick="0" advTm="20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99592" y="35302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Batang" pitchFamily="18" charset="-127"/>
                <a:ea typeface="Batang" pitchFamily="18" charset="-127"/>
              </a:rPr>
              <a:t>Hármas motívumok</a:t>
            </a:r>
            <a:endParaRPr lang="hu-H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35896" y="4138680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Csongor és Tünde: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ördögfióka: </a:t>
            </a:r>
            <a:r>
              <a:rPr lang="hu-HU" sz="2000" dirty="0" err="1" smtClean="0"/>
              <a:t>Kurrah</a:t>
            </a:r>
            <a:r>
              <a:rPr lang="hu-HU" sz="2000" dirty="0" smtClean="0"/>
              <a:t>, </a:t>
            </a:r>
            <a:r>
              <a:rPr lang="hu-HU" sz="2000" dirty="0" err="1" smtClean="0"/>
              <a:t>Berreh</a:t>
            </a:r>
            <a:r>
              <a:rPr lang="hu-HU" sz="2000" dirty="0" smtClean="0"/>
              <a:t>, Duzzog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Hármasút: Csongor keresi a helyes </a:t>
            </a:r>
            <a:r>
              <a:rPr lang="hu-HU" sz="2000" dirty="0"/>
              <a:t>u</a:t>
            </a:r>
            <a:r>
              <a:rPr lang="hu-HU" sz="2000" dirty="0" smtClean="0"/>
              <a:t>tat Tündérhonba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vándor: Kalmár, Tudós, Fejedelem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999359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 Narrow" pitchFamily="34" charset="0"/>
              <a:buChar char="♪"/>
            </a:pPr>
            <a:r>
              <a:rPr lang="hu-HU" sz="2000" i="1" dirty="0" smtClean="0"/>
              <a:t>Varázsfuvola: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amazon: az Éj királynő szolgálói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szentélykapu: </a:t>
            </a:r>
            <a:r>
              <a:rPr lang="hu-HU" sz="2000" dirty="0" err="1" smtClean="0"/>
              <a:t>Taminónak</a:t>
            </a:r>
            <a:r>
              <a:rPr lang="hu-HU" sz="2000" dirty="0" smtClean="0"/>
              <a:t> választania kell a kapuk között, hogy megtalálja </a:t>
            </a:r>
            <a:r>
              <a:rPr lang="hu-HU" sz="2000" dirty="0" err="1" smtClean="0"/>
              <a:t>Paminát</a:t>
            </a:r>
            <a:endParaRPr lang="hu-HU" sz="2000" dirty="0" smtClean="0"/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kürtjel: </a:t>
            </a:r>
            <a:r>
              <a:rPr lang="hu-HU" sz="2000" dirty="0" err="1" smtClean="0"/>
              <a:t>Tamino</a:t>
            </a:r>
            <a:r>
              <a:rPr lang="hu-HU" sz="2000" dirty="0" smtClean="0"/>
              <a:t> felvételét kérte a beavatottak társaságába, a papok ezzel jelezték hozzájárulásukat</a:t>
            </a:r>
          </a:p>
          <a:p>
            <a:pPr marL="742950" lvl="1" indent="-285750">
              <a:buClr>
                <a:schemeClr val="tx1"/>
              </a:buClr>
              <a:buSzPct val="60000"/>
              <a:buFont typeface="Arial Narrow" pitchFamily="34" charset="0"/>
              <a:buChar char="♫"/>
            </a:pPr>
            <a:r>
              <a:rPr lang="hu-HU" sz="2000" dirty="0" smtClean="0"/>
              <a:t>3 tündérifjú: </a:t>
            </a:r>
            <a:r>
              <a:rPr lang="hu-HU" sz="2000" dirty="0" err="1" smtClean="0"/>
              <a:t>Sarastro</a:t>
            </a:r>
            <a:r>
              <a:rPr lang="hu-HU" sz="2000" dirty="0" smtClean="0"/>
              <a:t> birodalmában ők irányítják </a:t>
            </a:r>
            <a:r>
              <a:rPr lang="hu-HU" sz="2000" dirty="0" err="1" smtClean="0"/>
              <a:t>Taminót</a:t>
            </a:r>
            <a:r>
              <a:rPr lang="hu-HU" sz="2000" dirty="0" smtClean="0"/>
              <a:t> és </a:t>
            </a:r>
            <a:r>
              <a:rPr lang="hu-HU" sz="2000" dirty="0" err="1" smtClean="0"/>
              <a:t>Papagenot</a:t>
            </a:r>
            <a:endParaRPr lang="hu-HU" sz="2000" dirty="0" smtClean="0"/>
          </a:p>
          <a:p>
            <a:pPr marL="285750" indent="-285750">
              <a:buClr>
                <a:schemeClr val="tx1"/>
              </a:buClr>
              <a:buFont typeface="Arial Narrow" pitchFamily="34" charset="0"/>
              <a:buChar char="♪"/>
            </a:pP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379288" cy="23870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53" y="925579"/>
            <a:ext cx="2119136" cy="30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4000">
        <p:cover/>
      </p:transition>
    </mc:Choice>
    <mc:Fallback xmlns="">
      <p:transition spd="slow" advClick="0" advTm="44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5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5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95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25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45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2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2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125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2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5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450"/>
                            </p:stCondLst>
                            <p:childTnLst>
                              <p:par>
                                <p:cTn id="93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25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700"/>
                            </p:stCondLst>
                            <p:childTnLst>
                              <p:par>
                                <p:cTn id="100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64" y="2437607"/>
            <a:ext cx="2500096" cy="17281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29035" y="41936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Varázsfuvola: Az Éj királynője és </a:t>
            </a:r>
            <a:r>
              <a:rPr lang="hu-HU" sz="1200" dirty="0" err="1" smtClean="0"/>
              <a:t>Pamina</a:t>
            </a:r>
            <a:endParaRPr lang="hu-HU" sz="1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2844672" cy="18973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03257" y="2299107"/>
            <a:ext cx="284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Varázsfuvola: A Napbirodalma </a:t>
            </a:r>
            <a:endParaRPr lang="hu-HU" sz="1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57" y="4316259"/>
            <a:ext cx="2640696" cy="176132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210054" y="615143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Csongor és Tünde: Csongor és Tünde</a:t>
            </a:r>
            <a:endParaRPr lang="hu-HU" sz="12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" y="3933056"/>
            <a:ext cx="2764616" cy="197472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40271" y="5939083"/>
            <a:ext cx="3153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Csongor és Tünde: A három vándor</a:t>
            </a:r>
            <a:endParaRPr lang="hu-HU" sz="12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8" y="265436"/>
            <a:ext cx="2843937" cy="203183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734384" y="232093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Csongor és Tünde: Balga és az </a:t>
            </a:r>
            <a:r>
              <a:rPr lang="hu-HU" sz="1200" dirty="0" err="1" smtClean="0"/>
              <a:t>ördögfiak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205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32000">
        <p:cover/>
      </p:transition>
    </mc:Choice>
    <mc:Fallback xmlns="">
      <p:transition spd="slow" advClick="0" advTm="3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75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25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61320" y="2420888"/>
            <a:ext cx="7821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i="1" cap="none" spc="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Köszönjük a figyelmet!</a:t>
            </a:r>
          </a:p>
          <a:p>
            <a:pPr algn="ctr"/>
            <a:r>
              <a:rPr lang="hu-HU" sz="5400" b="1" i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Készítette: </a:t>
            </a:r>
            <a:r>
              <a:rPr lang="hu-HU" sz="5400" b="1" i="1" dirty="0" err="1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Tündéék</a:t>
            </a:r>
            <a:r>
              <a:rPr lang="hu-HU" sz="5400" b="1" i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csapata</a:t>
            </a:r>
            <a:endParaRPr lang="hu-HU" sz="5400" b="1" i="1" cap="none" spc="0" dirty="0">
              <a:ln w="11430">
                <a:solidFill>
                  <a:schemeClr val="tx1"/>
                </a:solidFill>
              </a:ln>
              <a:solidFill>
                <a:schemeClr val="tx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63423"/>
      </p:ext>
    </p:extLst>
  </p:cSld>
  <p:clrMapOvr>
    <a:masterClrMapping/>
  </p:clrMapOvr>
  <p:transition spd="slow" advClick="0" advTm="1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260</Words>
  <Application>Microsoft Office PowerPoint</Application>
  <PresentationFormat>Diavetítés a képernyőre (4:3 oldalarány)</PresentationFormat>
  <Paragraphs>33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Horizont</vt:lpstr>
      <vt:lpstr>PowerPoint bemutató</vt:lpstr>
      <vt:lpstr>Főhősök közötti hasonlóság</vt:lpstr>
      <vt:lpstr>PowerPoint bemutató</vt:lpstr>
      <vt:lpstr>Papageno és balga közötti hasonlóság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Ildiko</dc:creator>
  <cp:lastModifiedBy>Ildiko</cp:lastModifiedBy>
  <cp:revision>52</cp:revision>
  <dcterms:created xsi:type="dcterms:W3CDTF">2016-04-15T15:22:44Z</dcterms:created>
  <dcterms:modified xsi:type="dcterms:W3CDTF">2016-04-24T18:26:12Z</dcterms:modified>
</cp:coreProperties>
</file>